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6040"/>
  </p:normalViewPr>
  <p:slideViewPr>
    <p:cSldViewPr snapToGrid="0">
      <p:cViewPr>
        <p:scale>
          <a:sx n="140" d="100"/>
          <a:sy n="140" d="100"/>
        </p:scale>
        <p:origin x="1992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FF5FD-E817-D744-A04E-F443EF14993A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64968-F8C2-A24D-BA7D-BC3FDF9C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1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4968-F8C2-A24D-BA7D-BC3FDF9CD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6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1AE2-CFA9-1636-1D02-CCA3296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0BF48-331E-730C-9B7F-F485DFB1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FCC-2DFC-7D6D-0C94-91C99EA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B94-ABA9-6524-1E38-ED107733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136F3-0419-B907-F96A-5006A16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C02A-F33E-3819-02B5-44D3106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5798-B4E1-BADC-F66B-273FA897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5620-42ED-AD04-1BCF-9C8ABDF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F2A1-305A-DDDC-46FE-63A16BE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F499-64CC-80B9-FD99-9039FE8F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CE64F-5F7A-476E-9BE8-3FBB9A641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D5BA9-F85E-9BED-8961-A987D78A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400A-D21A-BB15-A6F5-E5B0BEB5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5E88-151A-0645-FD92-3158D71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7A70-0CD0-5FBD-0079-EED9CF2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9117-E57D-2343-D124-9B44833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5D25-2F0F-3A28-E8C5-D245426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52E1-A20E-4CB9-563E-44FFC96F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239E-A8FA-1BBE-5AC3-EF0ADA03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B681-B53D-6408-26B5-D8F0DFE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4FE6-0E15-26AD-3AEE-74DE0563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7264-3C1B-7090-7D75-F9F29D20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CB10-7790-D446-5CC6-B11D606C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E1B2-0172-9ABC-C4A0-9B9616F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406-10EB-DEA2-3F56-73380D3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0791-9FE3-BB95-AD27-D675E75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56D0-3294-2A50-A35C-FD10D128A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EBB9-A289-1A34-DBC7-604E5E779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B291-F11B-2648-F962-C0DE1975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D786-F755-E32C-16A9-5096BC8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927A-946F-DDFE-D3B9-83A966C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5F35-620F-C658-850D-C7D3FB45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091B-E5AD-C9DA-FA6B-92B3E57E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0CE1-8B61-7341-ED69-15D3DD43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1BF5-FDE0-25DD-4F4F-7972CB274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8FAC-B4C5-D374-5C12-51B6B07E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6A6B3-1D86-C639-379B-67C81B3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97DC-6AD0-3068-51C4-2EBE6F00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FC58F-F879-A9B8-C291-FE0C2A64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1CA-20FB-A73D-3DF6-700F644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E9D5-DC2B-8D87-98F6-7EED3A9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9CA06-0E78-8337-8E46-DEC7A9E5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2F06-67A2-AEE6-309B-8D9112D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7BD01-C0AD-D52B-0AB8-F0FF21A8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638A-D3A6-B61B-932E-0049C9A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97390-048B-2736-22B4-5CAEF59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6AD1-B898-0682-5026-8E4F8E3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4CC-47C2-C2D0-656C-51A9CE34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BFAC-0F7A-D95A-FB52-6D167D33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F55A-706E-A7B9-35FF-2E7628D1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1F21-1D3D-F054-0E23-C5E218A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9CD4-D376-58B4-B3E5-273C0958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0A51-E1B2-F59D-DD8C-0E98218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FD403-01F5-FED8-3E83-9F4157CF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CCF8-65DC-45A3-B0E8-AE2039E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46AC-1BF3-DC96-31D9-4A0F93DB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C2BC-489D-6CF4-7337-61DC5DD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90940-CEDC-A672-AF2F-2819D708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B5F1C-86D5-691D-C47F-8B4C27BD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E0E4-3852-C610-9E3D-4AB5DEC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0783-AB88-AF12-C48F-4551F62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0115-C83A-FA51-F724-7416801B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8AB-708A-D1F8-DF56-34D39A23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yellow structure&#10;&#10;Description automatically generated">
            <a:extLst>
              <a:ext uri="{FF2B5EF4-FFF2-40B4-BE49-F238E27FC236}">
                <a16:creationId xmlns:a16="http://schemas.microsoft.com/office/drawing/2014/main" id="{CAE22029-B949-156F-C779-91A3CC0A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6" y="34362"/>
            <a:ext cx="12192000" cy="6823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E75E7-A0D6-C9B3-A1EF-55F78B21C6AE}"/>
              </a:ext>
            </a:extLst>
          </p:cNvPr>
          <p:cNvSpPr txBox="1"/>
          <p:nvPr/>
        </p:nvSpPr>
        <p:spPr>
          <a:xfrm>
            <a:off x="9294893" y="-9331"/>
            <a:ext cx="46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XBB.1.5 in Complex with 7x2h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4B64C745-9E89-0430-C79B-977B09579D9C}"/>
              </a:ext>
            </a:extLst>
          </p:cNvPr>
          <p:cNvSpPr/>
          <p:nvPr/>
        </p:nvSpPr>
        <p:spPr>
          <a:xfrm>
            <a:off x="730555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Q506</a:t>
            </a: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A00F18DF-CABA-D9CC-F9FB-EDD524D52A3B}"/>
              </a:ext>
            </a:extLst>
          </p:cNvPr>
          <p:cNvSpPr/>
          <p:nvPr/>
        </p:nvSpPr>
        <p:spPr>
          <a:xfrm>
            <a:off x="7090621" y="118805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V503</a:t>
            </a: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251B00F1-EDBC-53E4-225C-870632A2CA4B}"/>
              </a:ext>
            </a:extLst>
          </p:cNvPr>
          <p:cNvSpPr/>
          <p:nvPr/>
        </p:nvSpPr>
        <p:spPr>
          <a:xfrm>
            <a:off x="4997222" y="28838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95A609D3-4D8B-3025-682A-EA0417C5F402}"/>
              </a:ext>
            </a:extLst>
          </p:cNvPr>
          <p:cNvSpPr/>
          <p:nvPr/>
        </p:nvSpPr>
        <p:spPr>
          <a:xfrm>
            <a:off x="490528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B6E9CE58-71E2-7DB8-3B82-782DEBD76824}"/>
              </a:ext>
            </a:extLst>
          </p:cNvPr>
          <p:cNvSpPr/>
          <p:nvPr/>
        </p:nvSpPr>
        <p:spPr>
          <a:xfrm>
            <a:off x="4757985" y="500314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  <p:sp>
        <p:nvSpPr>
          <p:cNvPr id="31" name="Terminator 30">
            <a:extLst>
              <a:ext uri="{FF2B5EF4-FFF2-40B4-BE49-F238E27FC236}">
                <a16:creationId xmlns:a16="http://schemas.microsoft.com/office/drawing/2014/main" id="{687C9EC6-4DFB-A195-EDA4-C5EA1101400B}"/>
              </a:ext>
            </a:extLst>
          </p:cNvPr>
          <p:cNvSpPr/>
          <p:nvPr/>
        </p:nvSpPr>
        <p:spPr>
          <a:xfrm>
            <a:off x="4905284" y="625979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D3BA76E7-5646-FC79-BD45-C05E905FFE1C}"/>
              </a:ext>
            </a:extLst>
          </p:cNvPr>
          <p:cNvSpPr/>
          <p:nvPr/>
        </p:nvSpPr>
        <p:spPr>
          <a:xfrm>
            <a:off x="5121779" y="582375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250932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93094"/>
          <a:ext cx="10515600" cy="646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endCxn id="4" idx="2"/>
          </p:cNvCxnSpPr>
          <p:nvPr/>
        </p:nvCxnSpPr>
        <p:spPr>
          <a:xfrm>
            <a:off x="6095997" y="393094"/>
            <a:ext cx="3" cy="6464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838200" y="3625547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close-up of a green and purple object&#10;&#10;Description automatically generated">
            <a:extLst>
              <a:ext uri="{FF2B5EF4-FFF2-40B4-BE49-F238E27FC236}">
                <a16:creationId xmlns:a16="http://schemas.microsoft.com/office/drawing/2014/main" id="{7238AEDA-BAC9-EA54-A785-A86EDB87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93095"/>
            <a:ext cx="5257792" cy="32391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531808" y="36737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pic>
        <p:nvPicPr>
          <p:cNvPr id="25" name="Picture 24" descr="A green and purple spirals&#10;&#10;Description automatically generated">
            <a:extLst>
              <a:ext uri="{FF2B5EF4-FFF2-40B4-BE49-F238E27FC236}">
                <a16:creationId xmlns:a16="http://schemas.microsoft.com/office/drawing/2014/main" id="{324E84DD-F67B-F4B2-BC4A-2127E89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0" y="3610411"/>
            <a:ext cx="5304230" cy="3275260"/>
          </a:xfrm>
          <a:prstGeom prst="rect">
            <a:avLst/>
          </a:prstGeom>
        </p:spPr>
      </p:pic>
      <p:pic>
        <p:nvPicPr>
          <p:cNvPr id="27" name="Picture 26" descr="A green and yellow spiral structure&#10;&#10;Description automatically generated with medium confidence">
            <a:extLst>
              <a:ext uri="{FF2B5EF4-FFF2-40B4-BE49-F238E27FC236}">
                <a16:creationId xmlns:a16="http://schemas.microsoft.com/office/drawing/2014/main" id="{19A65DDF-B419-39C0-0039-5A8742A56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0" y="3638676"/>
            <a:ext cx="5257791" cy="32391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0491008" y="362359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523495" y="361211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0491009" y="3618834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pic>
        <p:nvPicPr>
          <p:cNvPr id="21" name="Picture 20" descr="A green and yellow ribbon&#10;&#10;Description automatically generated">
            <a:extLst>
              <a:ext uri="{FF2B5EF4-FFF2-40B4-BE49-F238E27FC236}">
                <a16:creationId xmlns:a16="http://schemas.microsoft.com/office/drawing/2014/main" id="{A5694537-4C78-8CA5-7D5E-B94D9DFD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1" y="284739"/>
            <a:ext cx="5367261" cy="33522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ACE2 Analysis 2x2 table</a:t>
            </a:r>
          </a:p>
        </p:txBody>
      </p:sp>
    </p:spTree>
    <p:extLst>
      <p:ext uri="{BB962C8B-B14F-4D97-AF65-F5344CB8AC3E}">
        <p14:creationId xmlns:p14="http://schemas.microsoft.com/office/powerpoint/2010/main" val="287695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purple structure&#10;&#10;Description automatically generated">
            <a:extLst>
              <a:ext uri="{FF2B5EF4-FFF2-40B4-BE49-F238E27FC236}">
                <a16:creationId xmlns:a16="http://schemas.microsoft.com/office/drawing/2014/main" id="{D392FE90-B3D6-E994-9119-05683626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" y="636011"/>
            <a:ext cx="12670984" cy="6290771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AEC46E2C-A867-EA05-4BAE-E346FBAE87CF}"/>
              </a:ext>
            </a:extLst>
          </p:cNvPr>
          <p:cNvSpPr/>
          <p:nvPr/>
        </p:nvSpPr>
        <p:spPr>
          <a:xfrm>
            <a:off x="6394721" y="8967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T345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0599D355-80EE-0949-C6A4-C28DB86737CD}"/>
              </a:ext>
            </a:extLst>
          </p:cNvPr>
          <p:cNvSpPr/>
          <p:nvPr/>
        </p:nvSpPr>
        <p:spPr>
          <a:xfrm>
            <a:off x="6273325" y="200534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N447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1A5C0C97-77EA-FCD1-CDAB-058C2ED8580A}"/>
              </a:ext>
            </a:extLst>
          </p:cNvPr>
          <p:cNvSpPr/>
          <p:nvPr/>
        </p:nvSpPr>
        <p:spPr>
          <a:xfrm>
            <a:off x="5608889" y="253942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A7520C28-35A3-F5CC-5028-8D9D0F503E8F}"/>
              </a:ext>
            </a:extLst>
          </p:cNvPr>
          <p:cNvSpPr/>
          <p:nvPr/>
        </p:nvSpPr>
        <p:spPr>
          <a:xfrm>
            <a:off x="4935661" y="321535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DC1F3ED-B392-5E05-BA7D-483C9DBB0D30}"/>
              </a:ext>
            </a:extLst>
          </p:cNvPr>
          <p:cNvSpPr/>
          <p:nvPr/>
        </p:nvSpPr>
        <p:spPr>
          <a:xfrm>
            <a:off x="4935660" y="3629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524EC2AB-0407-29D8-3EFC-F8304A2124D6}"/>
              </a:ext>
            </a:extLst>
          </p:cNvPr>
          <p:cNvSpPr/>
          <p:nvPr/>
        </p:nvSpPr>
        <p:spPr>
          <a:xfrm>
            <a:off x="6555916" y="326568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779D5-92C3-951B-067A-A20009F1B342}"/>
              </a:ext>
            </a:extLst>
          </p:cNvPr>
          <p:cNvSpPr txBox="1"/>
          <p:nvPr/>
        </p:nvSpPr>
        <p:spPr>
          <a:xfrm>
            <a:off x="1051965" y="0"/>
            <a:ext cx="377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7x2h complexed with BA.2.86</a:t>
            </a:r>
          </a:p>
        </p:txBody>
      </p:sp>
    </p:spTree>
    <p:extLst>
      <p:ext uri="{BB962C8B-B14F-4D97-AF65-F5344CB8AC3E}">
        <p14:creationId xmlns:p14="http://schemas.microsoft.com/office/powerpoint/2010/main" val="354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several yellow and blue lines&#10;&#10;Description automatically generated">
            <a:extLst>
              <a:ext uri="{FF2B5EF4-FFF2-40B4-BE49-F238E27FC236}">
                <a16:creationId xmlns:a16="http://schemas.microsoft.com/office/drawing/2014/main" id="{C26F8530-A5C4-3837-A9B0-C2E053E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" y="0"/>
            <a:ext cx="12259179" cy="608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72E3E-9E8D-5698-B713-FE444AFCB2A8}"/>
              </a:ext>
            </a:extLst>
          </p:cNvPr>
          <p:cNvSpPr txBox="1"/>
          <p:nvPr/>
        </p:nvSpPr>
        <p:spPr>
          <a:xfrm>
            <a:off x="6449351" y="436970"/>
            <a:ext cx="38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8DW9 complexed with XBB.1.5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3072BA50-1377-A944-8BFB-0445EEF2BF12}"/>
              </a:ext>
            </a:extLst>
          </p:cNvPr>
          <p:cNvSpPr/>
          <p:nvPr/>
        </p:nvSpPr>
        <p:spPr>
          <a:xfrm>
            <a:off x="5608889" y="102962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450C1F8-15CC-63DB-04F3-D4B4D60477A1}"/>
              </a:ext>
            </a:extLst>
          </p:cNvPr>
          <p:cNvSpPr/>
          <p:nvPr/>
        </p:nvSpPr>
        <p:spPr>
          <a:xfrm>
            <a:off x="6095999" y="21660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97D315AA-CE84-BA4F-52E0-5D5B2A15EEC9}"/>
              </a:ext>
            </a:extLst>
          </p:cNvPr>
          <p:cNvSpPr/>
          <p:nvPr/>
        </p:nvSpPr>
        <p:spPr>
          <a:xfrm>
            <a:off x="4806830" y="321732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0C2726BD-A226-2D8F-EA7C-134930F57AB4}"/>
              </a:ext>
            </a:extLst>
          </p:cNvPr>
          <p:cNvSpPr/>
          <p:nvPr/>
        </p:nvSpPr>
        <p:spPr>
          <a:xfrm>
            <a:off x="4151391" y="361138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15718EAF-47BE-C431-06B6-7D03EF97127B}"/>
              </a:ext>
            </a:extLst>
          </p:cNvPr>
          <p:cNvSpPr/>
          <p:nvPr/>
        </p:nvSpPr>
        <p:spPr>
          <a:xfrm>
            <a:off x="4151391" y="529820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</p:spTree>
    <p:extLst>
      <p:ext uri="{BB962C8B-B14F-4D97-AF65-F5344CB8AC3E}">
        <p14:creationId xmlns:p14="http://schemas.microsoft.com/office/powerpoint/2010/main" val="20867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14B32-78E9-AC74-068D-07E0DD94B099}"/>
              </a:ext>
            </a:extLst>
          </p:cNvPr>
          <p:cNvSpPr txBox="1"/>
          <p:nvPr/>
        </p:nvSpPr>
        <p:spPr>
          <a:xfrm>
            <a:off x="6708297" y="72828"/>
            <a:ext cx="46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complex w 8DW9 AB</a:t>
            </a:r>
          </a:p>
        </p:txBody>
      </p:sp>
      <p:pic>
        <p:nvPicPr>
          <p:cNvPr id="6" name="Picture 5" descr="A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E3D7A3D8-2F22-5F7F-728E-22FC332A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655" y="-1686402"/>
            <a:ext cx="16379037" cy="8131710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47B2F44F-1C3D-98B6-D5DD-61779CF8ED87}"/>
              </a:ext>
            </a:extLst>
          </p:cNvPr>
          <p:cNvSpPr/>
          <p:nvPr/>
        </p:nvSpPr>
        <p:spPr>
          <a:xfrm>
            <a:off x="5285207" y="81923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A876CC6-58AA-C4E9-D403-6379CE835383}"/>
              </a:ext>
            </a:extLst>
          </p:cNvPr>
          <p:cNvSpPr/>
          <p:nvPr/>
        </p:nvSpPr>
        <p:spPr>
          <a:xfrm>
            <a:off x="4968028" y="186793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6A737FCB-8D5D-25A4-6008-736144667EDA}"/>
              </a:ext>
            </a:extLst>
          </p:cNvPr>
          <p:cNvSpPr/>
          <p:nvPr/>
        </p:nvSpPr>
        <p:spPr>
          <a:xfrm>
            <a:off x="4903292" y="25138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BD7D533F-D70E-FC17-6D1E-9CAA83C05153}"/>
              </a:ext>
            </a:extLst>
          </p:cNvPr>
          <p:cNvSpPr/>
          <p:nvPr/>
        </p:nvSpPr>
        <p:spPr>
          <a:xfrm>
            <a:off x="5705992" y="354577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R506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6A55B4-390A-1411-0F1E-55B6B6C6D1A9}"/>
              </a:ext>
            </a:extLst>
          </p:cNvPr>
          <p:cNvSpPr/>
          <p:nvPr/>
        </p:nvSpPr>
        <p:spPr>
          <a:xfrm>
            <a:off x="5285207" y="500363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10859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2ED9F-4C9D-F50B-2AA1-CC5292B1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85"/>
            <a:ext cx="12597561" cy="6254317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BB8256F0-B82C-47D2-18F5-0277D946C4AA}"/>
              </a:ext>
            </a:extLst>
          </p:cNvPr>
          <p:cNvSpPr/>
          <p:nvPr/>
        </p:nvSpPr>
        <p:spPr>
          <a:xfrm>
            <a:off x="5684048" y="16061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95CB15F8-2BDA-CF89-6D1C-A3AE7424E44B}"/>
              </a:ext>
            </a:extLst>
          </p:cNvPr>
          <p:cNvSpPr/>
          <p:nvPr/>
        </p:nvSpPr>
        <p:spPr>
          <a:xfrm>
            <a:off x="5811669" y="231901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0AD0EF21-C785-BFDD-6390-D20634C65F57}"/>
              </a:ext>
            </a:extLst>
          </p:cNvPr>
          <p:cNvSpPr/>
          <p:nvPr/>
        </p:nvSpPr>
        <p:spPr>
          <a:xfrm>
            <a:off x="6126408" y="29202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N416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14EC9EA-D146-4FB8-2471-09FC73AE97D5}"/>
              </a:ext>
            </a:extLst>
          </p:cNvPr>
          <p:cNvSpPr/>
          <p:nvPr/>
        </p:nvSpPr>
        <p:spPr>
          <a:xfrm>
            <a:off x="4665077" y="342285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7ACEBB2C-3B08-3002-4C32-56BAFBFC774A}"/>
              </a:ext>
            </a:extLst>
          </p:cNvPr>
          <p:cNvSpPr/>
          <p:nvPr/>
        </p:nvSpPr>
        <p:spPr>
          <a:xfrm>
            <a:off x="5978330" y="4322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Y492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54A195E-EE01-1C9B-34D3-4C9E0EE08FBE}"/>
              </a:ext>
            </a:extLst>
          </p:cNvPr>
          <p:cNvSpPr/>
          <p:nvPr/>
        </p:nvSpPr>
        <p:spPr>
          <a:xfrm>
            <a:off x="4456962" y="409117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FBC41089-37EA-2F76-995D-7823D78A6B14}"/>
              </a:ext>
            </a:extLst>
          </p:cNvPr>
          <p:cNvSpPr/>
          <p:nvPr/>
        </p:nvSpPr>
        <p:spPr>
          <a:xfrm>
            <a:off x="6298779" y="534919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FB1043B-EDB7-875E-6DA2-814B14D34EB3}"/>
              </a:ext>
            </a:extLst>
          </p:cNvPr>
          <p:cNvSpPr/>
          <p:nvPr/>
        </p:nvSpPr>
        <p:spPr>
          <a:xfrm>
            <a:off x="6126408" y="48169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11D53-274C-FB49-2EE7-AC0EC071FCEE}"/>
              </a:ext>
            </a:extLst>
          </p:cNvPr>
          <p:cNvSpPr txBox="1"/>
          <p:nvPr/>
        </p:nvSpPr>
        <p:spPr>
          <a:xfrm>
            <a:off x="4328527" y="-809342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6M0J ACE2 Complexed with BA.2.86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3ED2815D-50A4-4CE9-5BF7-E2F2DF450924}"/>
              </a:ext>
            </a:extLst>
          </p:cNvPr>
          <p:cNvSpPr/>
          <p:nvPr/>
        </p:nvSpPr>
        <p:spPr>
          <a:xfrm>
            <a:off x="4219427" y="523348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AFD17-502B-214E-C25A-C152B5C8FA21}"/>
              </a:ext>
            </a:extLst>
          </p:cNvPr>
          <p:cNvSpPr txBox="1"/>
          <p:nvPr/>
        </p:nvSpPr>
        <p:spPr>
          <a:xfrm>
            <a:off x="10354469" y="-33963"/>
            <a:ext cx="448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6m0j</a:t>
            </a:r>
          </a:p>
        </p:txBody>
      </p:sp>
    </p:spTree>
    <p:extLst>
      <p:ext uri="{BB962C8B-B14F-4D97-AF65-F5344CB8AC3E}">
        <p14:creationId xmlns:p14="http://schemas.microsoft.com/office/powerpoint/2010/main" val="226872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een and yellow spirals&#10;&#10;Description automatically generated with medium confidence">
            <a:extLst>
              <a:ext uri="{FF2B5EF4-FFF2-40B4-BE49-F238E27FC236}">
                <a16:creationId xmlns:a16="http://schemas.microsoft.com/office/drawing/2014/main" id="{FFE0312A-44E0-AEBB-94AF-A8541DA2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7" y="-37786"/>
            <a:ext cx="13449471" cy="6677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0" y="0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6635451" y="94383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7300283" y="27790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5919539" y="288582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7228810" y="332217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6708180" y="487400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5432429" y="352788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5733959" y="5397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</p:spTree>
    <p:extLst>
      <p:ext uri="{BB962C8B-B14F-4D97-AF65-F5344CB8AC3E}">
        <p14:creationId xmlns:p14="http://schemas.microsoft.com/office/powerpoint/2010/main" val="219163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9057939" y="3657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ACE2 8SPI</a:t>
            </a:r>
          </a:p>
        </p:txBody>
      </p:sp>
      <p:pic>
        <p:nvPicPr>
          <p:cNvPr id="9" name="Picture 8" descr="A green and purple object&#10;&#10;Description automatically generated">
            <a:extLst>
              <a:ext uri="{FF2B5EF4-FFF2-40B4-BE49-F238E27FC236}">
                <a16:creationId xmlns:a16="http://schemas.microsoft.com/office/drawing/2014/main" id="{0B6A4901-3F88-3054-6F7B-88098BFB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6740" y="-135369"/>
            <a:ext cx="16025479" cy="7956177"/>
          </a:xfrm>
          <a:prstGeom prst="rect">
            <a:avLst/>
          </a:prstGeom>
        </p:spPr>
      </p:pic>
      <p:sp>
        <p:nvSpPr>
          <p:cNvPr id="10" name="Terminator 9">
            <a:extLst>
              <a:ext uri="{FF2B5EF4-FFF2-40B4-BE49-F238E27FC236}">
                <a16:creationId xmlns:a16="http://schemas.microsoft.com/office/drawing/2014/main" id="{7ED87975-2C60-E4CF-ABFB-3155527FD8AC}"/>
              </a:ext>
            </a:extLst>
          </p:cNvPr>
          <p:cNvSpPr/>
          <p:nvPr/>
        </p:nvSpPr>
        <p:spPr>
          <a:xfrm>
            <a:off x="4401210" y="15211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C5FDE0AE-5F65-4A83-2C81-9977ABE72002}"/>
              </a:ext>
            </a:extLst>
          </p:cNvPr>
          <p:cNvSpPr/>
          <p:nvPr/>
        </p:nvSpPr>
        <p:spPr>
          <a:xfrm>
            <a:off x="4747247" y="129421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69A8C5EF-48BB-1465-AA24-A47A23A2180A}"/>
              </a:ext>
            </a:extLst>
          </p:cNvPr>
          <p:cNvSpPr/>
          <p:nvPr/>
        </p:nvSpPr>
        <p:spPr>
          <a:xfrm>
            <a:off x="4732933" y="197032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FF2462B5-9762-EED9-164E-2EA9473D30C4}"/>
              </a:ext>
            </a:extLst>
          </p:cNvPr>
          <p:cNvSpPr/>
          <p:nvPr/>
        </p:nvSpPr>
        <p:spPr>
          <a:xfrm>
            <a:off x="5707154" y="232950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F487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74A506B0-646A-BAAD-DD04-8B6E4EB68F8F}"/>
              </a:ext>
            </a:extLst>
          </p:cNvPr>
          <p:cNvSpPr/>
          <p:nvPr/>
        </p:nvSpPr>
        <p:spPr>
          <a:xfrm>
            <a:off x="6095999" y="280236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L489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031364BC-73F4-3451-C63E-9BC306205D92}"/>
              </a:ext>
            </a:extLst>
          </p:cNvPr>
          <p:cNvSpPr/>
          <p:nvPr/>
        </p:nvSpPr>
        <p:spPr>
          <a:xfrm>
            <a:off x="4715737" y="31124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1DA3D4EC-5270-FC4F-2F65-C1B13BCCB30B}"/>
              </a:ext>
            </a:extLst>
          </p:cNvPr>
          <p:cNvSpPr/>
          <p:nvPr/>
        </p:nvSpPr>
        <p:spPr>
          <a:xfrm>
            <a:off x="5234357" y="447954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825DF08B-A637-777F-90E3-FBC64D128E80}"/>
              </a:ext>
            </a:extLst>
          </p:cNvPr>
          <p:cNvSpPr/>
          <p:nvPr/>
        </p:nvSpPr>
        <p:spPr>
          <a:xfrm>
            <a:off x="4228626" y="421769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6BCDAED0-E36D-0D04-13A1-152653061914}"/>
              </a:ext>
            </a:extLst>
          </p:cNvPr>
          <p:cNvSpPr/>
          <p:nvPr/>
        </p:nvSpPr>
        <p:spPr>
          <a:xfrm>
            <a:off x="3741515" y="51093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</p:spTree>
    <p:extLst>
      <p:ext uri="{BB962C8B-B14F-4D97-AF65-F5344CB8AC3E}">
        <p14:creationId xmlns:p14="http://schemas.microsoft.com/office/powerpoint/2010/main" val="428774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and yellow structure&#10;&#10;Description automatically generated">
            <a:extLst>
              <a:ext uri="{FF2B5EF4-FFF2-40B4-BE49-F238E27FC236}">
                <a16:creationId xmlns:a16="http://schemas.microsoft.com/office/drawing/2014/main" id="{A7575782-906B-CE5F-359E-E43C2F30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4" y="-101250"/>
            <a:ext cx="12542668" cy="6227064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F01AF8C-3159-87D9-17B0-26AC28D6C904}"/>
              </a:ext>
            </a:extLst>
          </p:cNvPr>
          <p:cNvSpPr/>
          <p:nvPr/>
        </p:nvSpPr>
        <p:spPr>
          <a:xfrm>
            <a:off x="6097648" y="11985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N477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D2D74EB4-5DE5-ACCC-DF14-50E34E425AAC}"/>
              </a:ext>
            </a:extLst>
          </p:cNvPr>
          <p:cNvSpPr/>
          <p:nvPr/>
        </p:nvSpPr>
        <p:spPr>
          <a:xfrm>
            <a:off x="7053842" y="73509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A475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D36BEF2A-7F87-9FE0-E39A-AB9A5C0A251C}"/>
              </a:ext>
            </a:extLst>
          </p:cNvPr>
          <p:cNvSpPr/>
          <p:nvPr/>
        </p:nvSpPr>
        <p:spPr>
          <a:xfrm>
            <a:off x="5269992" y="4436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597C3C-14EE-DE97-A0AB-2060C63C0CAA}"/>
              </a:ext>
            </a:extLst>
          </p:cNvPr>
          <p:cNvSpPr/>
          <p:nvPr/>
        </p:nvSpPr>
        <p:spPr>
          <a:xfrm>
            <a:off x="6566731" y="100285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Y489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56D13131-0238-844C-0C6D-F918CF81E0DC}"/>
              </a:ext>
            </a:extLst>
          </p:cNvPr>
          <p:cNvSpPr/>
          <p:nvPr/>
        </p:nvSpPr>
        <p:spPr>
          <a:xfrm>
            <a:off x="6733032" y="167825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D0DF283A-5001-F6CB-3D57-4A59256EDF9A}"/>
              </a:ext>
            </a:extLst>
          </p:cNvPr>
          <p:cNvSpPr/>
          <p:nvPr/>
        </p:nvSpPr>
        <p:spPr>
          <a:xfrm>
            <a:off x="5561001" y="189072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BEC4BDB8-42BA-A49C-DEB9-DD1C2CC767CD}"/>
              </a:ext>
            </a:extLst>
          </p:cNvPr>
          <p:cNvSpPr/>
          <p:nvPr/>
        </p:nvSpPr>
        <p:spPr>
          <a:xfrm>
            <a:off x="5610538" y="245432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Y453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798B41AB-D4EC-18B2-226A-21A94EA4232D}"/>
              </a:ext>
            </a:extLst>
          </p:cNvPr>
          <p:cNvSpPr/>
          <p:nvPr/>
        </p:nvSpPr>
        <p:spPr>
          <a:xfrm>
            <a:off x="6079620" y="296684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7" name="Terminator 16">
            <a:extLst>
              <a:ext uri="{FF2B5EF4-FFF2-40B4-BE49-F238E27FC236}">
                <a16:creationId xmlns:a16="http://schemas.microsoft.com/office/drawing/2014/main" id="{0A56D91C-BC55-2FB1-5B91-B74FA99315E7}"/>
              </a:ext>
            </a:extLst>
          </p:cNvPr>
          <p:cNvSpPr/>
          <p:nvPr/>
        </p:nvSpPr>
        <p:spPr>
          <a:xfrm>
            <a:off x="6048111" y="337253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8" name="Terminator 17">
            <a:extLst>
              <a:ext uri="{FF2B5EF4-FFF2-40B4-BE49-F238E27FC236}">
                <a16:creationId xmlns:a16="http://schemas.microsoft.com/office/drawing/2014/main" id="{BF6EF766-078F-86BB-E707-EA00A4942C35}"/>
              </a:ext>
            </a:extLst>
          </p:cNvPr>
          <p:cNvSpPr/>
          <p:nvPr/>
        </p:nvSpPr>
        <p:spPr>
          <a:xfrm>
            <a:off x="4837485" y="328470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Y501</a:t>
            </a:r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59B6EA36-138F-B1D5-C74E-983A779A518F}"/>
              </a:ext>
            </a:extLst>
          </p:cNvPr>
          <p:cNvSpPr/>
          <p:nvPr/>
        </p:nvSpPr>
        <p:spPr>
          <a:xfrm>
            <a:off x="5757102" y="37264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G502</a:t>
            </a:r>
          </a:p>
        </p:txBody>
      </p:sp>
      <p:sp>
        <p:nvSpPr>
          <p:cNvPr id="20" name="Terminator 19">
            <a:extLst>
              <a:ext uri="{FF2B5EF4-FFF2-40B4-BE49-F238E27FC236}">
                <a16:creationId xmlns:a16="http://schemas.microsoft.com/office/drawing/2014/main" id="{DB0DDFBC-6292-BC80-677C-FF52B08AFD7D}"/>
              </a:ext>
            </a:extLst>
          </p:cNvPr>
          <p:cNvSpPr/>
          <p:nvPr/>
        </p:nvSpPr>
        <p:spPr>
          <a:xfrm>
            <a:off x="5757102" y="41183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T500</a:t>
            </a:r>
          </a:p>
        </p:txBody>
      </p:sp>
      <p:sp>
        <p:nvSpPr>
          <p:cNvPr id="21" name="Terminator 20">
            <a:extLst>
              <a:ext uri="{FF2B5EF4-FFF2-40B4-BE49-F238E27FC236}">
                <a16:creationId xmlns:a16="http://schemas.microsoft.com/office/drawing/2014/main" id="{A9AC2D73-D4CD-D87D-7C56-90EE990B47BB}"/>
              </a:ext>
            </a:extLst>
          </p:cNvPr>
          <p:cNvSpPr/>
          <p:nvPr/>
        </p:nvSpPr>
        <p:spPr>
          <a:xfrm>
            <a:off x="5553765" y="454632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10734339" y="-1426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and ACE2 8SPI</a:t>
            </a:r>
          </a:p>
        </p:txBody>
      </p:sp>
    </p:spTree>
    <p:extLst>
      <p:ext uri="{BB962C8B-B14F-4D97-AF65-F5344CB8AC3E}">
        <p14:creationId xmlns:p14="http://schemas.microsoft.com/office/powerpoint/2010/main" val="394114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Antibody Analysis 2x2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358552"/>
              </p:ext>
            </p:extLst>
          </p:nvPr>
        </p:nvGraphicFramePr>
        <p:xfrm>
          <a:off x="838200" y="393094"/>
          <a:ext cx="10515600" cy="646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6" name="Picture 5" descr="A close-up of a structure&#10;&#10;Description automatically generated">
            <a:extLst>
              <a:ext uri="{FF2B5EF4-FFF2-40B4-BE49-F238E27FC236}">
                <a16:creationId xmlns:a16="http://schemas.microsoft.com/office/drawing/2014/main" id="{DC539DEF-F5FB-AB96-1B5F-A8FC4925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284738"/>
            <a:ext cx="5257801" cy="3364096"/>
          </a:xfrm>
          <a:prstGeom prst="rect">
            <a:avLst/>
          </a:prstGeom>
        </p:spPr>
      </p:pic>
      <p:pic>
        <p:nvPicPr>
          <p:cNvPr id="8" name="Picture 7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B5CD1C6A-26B3-D78E-8B95-9C80493C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93094"/>
            <a:ext cx="5257801" cy="3217704"/>
          </a:xfrm>
          <a:prstGeom prst="rect">
            <a:avLst/>
          </a:prstGeom>
        </p:spPr>
      </p:pic>
      <p:pic>
        <p:nvPicPr>
          <p:cNvPr id="10" name="Picture 9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E868C207-2AB7-9F39-27E5-61326059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1" y="3616036"/>
            <a:ext cx="5257801" cy="3278511"/>
          </a:xfrm>
          <a:prstGeom prst="rect">
            <a:avLst/>
          </a:prstGeom>
        </p:spPr>
      </p:pic>
      <p:pic>
        <p:nvPicPr>
          <p:cNvPr id="12" name="Picture 11" descr="A close-up of several blue and purple spirals&#10;&#10;Description automatically generated">
            <a:extLst>
              <a:ext uri="{FF2B5EF4-FFF2-40B4-BE49-F238E27FC236}">
                <a16:creationId xmlns:a16="http://schemas.microsoft.com/office/drawing/2014/main" id="{4C631FAD-6BDE-631B-DD65-9599ABC7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574253"/>
            <a:ext cx="5257798" cy="33281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endCxn id="4" idx="2"/>
          </p:cNvCxnSpPr>
          <p:nvPr/>
        </p:nvCxnSpPr>
        <p:spPr>
          <a:xfrm>
            <a:off x="6095997" y="393094"/>
            <a:ext cx="3" cy="6464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838200" y="3625547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531808" y="36737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0491008" y="362359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523495" y="361211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0491009" y="3618834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9082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143</Words>
  <Application>Microsoft Macintosh PowerPoint</Application>
  <PresentationFormat>Widescreen</PresentationFormat>
  <Paragraphs>81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Antibody Analysis 2x2 table</vt:lpstr>
      <vt:lpstr>ACE2 Analysis 2x2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Shirish Yasa</cp:lastModifiedBy>
  <cp:revision>26</cp:revision>
  <dcterms:created xsi:type="dcterms:W3CDTF">2023-10-20T15:58:14Z</dcterms:created>
  <dcterms:modified xsi:type="dcterms:W3CDTF">2023-10-25T14:34:40Z</dcterms:modified>
</cp:coreProperties>
</file>